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20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40" r:id="rId2"/>
    <p:sldId id="348" r:id="rId3"/>
    <p:sldId id="354" r:id="rId4"/>
    <p:sldId id="349" r:id="rId5"/>
    <p:sldId id="350" r:id="rId6"/>
    <p:sldId id="351" r:id="rId7"/>
    <p:sldId id="352" r:id="rId8"/>
    <p:sldId id="353" r:id="rId9"/>
    <p:sldId id="356" r:id="rId10"/>
    <p:sldId id="35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ao. Nguyen Thi Phuong" initials="TNTP" lastIdx="2" clrIdx="0">
    <p:extLst>
      <p:ext uri="{19B8F6BF-5375-455C-9EA6-DF929625EA0E}">
        <p15:presenceInfo xmlns:p15="http://schemas.microsoft.com/office/powerpoint/2012/main" userId="S-1-5-21-4187347739-1590416757-2393520773-207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ED13"/>
    <a:srgbClr val="32AC5B"/>
    <a:srgbClr val="3ECEAC"/>
    <a:srgbClr val="F68B32"/>
    <a:srgbClr val="49C389"/>
    <a:srgbClr val="EECF12"/>
    <a:srgbClr val="EBF6B4"/>
    <a:srgbClr val="6ED0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BD610-BA1A-4470-AAA8-CFE39FB8CA3C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F9E30-294A-4A9E-A2D1-FF731C4FC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99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solidFill>
          <a:schemeClr val="bg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342857" algn="ctr" rtl="0">
              <a:spcBef>
                <a:spcPts val="0"/>
              </a:spcBef>
              <a:spcAft>
                <a:spcPts val="0"/>
              </a:spcAft>
              <a:defRPr/>
            </a:lvl6pPr>
            <a:lvl7pPr marL="685715" algn="ctr" rtl="0">
              <a:spcBef>
                <a:spcPts val="0"/>
              </a:spcBef>
              <a:spcAft>
                <a:spcPts val="0"/>
              </a:spcAft>
              <a:defRPr/>
            </a:lvl7pPr>
            <a:lvl8pPr marL="1028573" algn="ctr" rtl="0">
              <a:spcBef>
                <a:spcPts val="0"/>
              </a:spcBef>
              <a:spcAft>
                <a:spcPts val="0"/>
              </a:spcAft>
              <a:defRPr/>
            </a:lvl8pPr>
            <a:lvl9pPr marL="137143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7144" indent="-104747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557143" indent="-93604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857144" indent="-69764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200000" indent="-88778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1542857" indent="-88744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1885715" indent="-88710" algn="l" rtl="0">
              <a:spcBef>
                <a:spcPts val="3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228573" indent="-88675" algn="l" rtl="0">
              <a:spcBef>
                <a:spcPts val="3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2571430" indent="-88642" algn="l" rtl="0">
              <a:spcBef>
                <a:spcPts val="3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2914289" indent="-88609" algn="l" rtl="0">
              <a:spcBef>
                <a:spcPts val="3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609607" y="6356355"/>
            <a:ext cx="28447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737607" y="6356355"/>
            <a:ext cx="28447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pic>
        <p:nvPicPr>
          <p:cNvPr id="3" name="Picture 2" descr="heade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240683" cy="71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2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10688641" y="1371612"/>
            <a:ext cx="5851524" cy="365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342857" algn="ctr" rtl="0">
              <a:spcBef>
                <a:spcPts val="0"/>
              </a:spcBef>
              <a:spcAft>
                <a:spcPts val="0"/>
              </a:spcAft>
              <a:defRPr/>
            </a:lvl6pPr>
            <a:lvl7pPr marL="685715" algn="ctr" rtl="0">
              <a:spcBef>
                <a:spcPts val="0"/>
              </a:spcBef>
              <a:spcAft>
                <a:spcPts val="0"/>
              </a:spcAft>
              <a:defRPr/>
            </a:lvl7pPr>
            <a:lvl8pPr marL="1028573" algn="ctr" rtl="0">
              <a:spcBef>
                <a:spcPts val="0"/>
              </a:spcBef>
              <a:spcAft>
                <a:spcPts val="0"/>
              </a:spcAft>
              <a:defRPr/>
            </a:lvl8pPr>
            <a:lvl9pPr marL="137143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3271841" y="-2184392"/>
            <a:ext cx="5851524" cy="1076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7144" indent="-104747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557143" indent="-93604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857144" indent="-69764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200000" indent="-88778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1542857" indent="-88744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1885715" indent="-88710" algn="l" rtl="0">
              <a:spcBef>
                <a:spcPts val="3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228573" indent="-88675" algn="l" rtl="0">
              <a:spcBef>
                <a:spcPts val="3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2571430" indent="-88642" algn="l" rtl="0">
              <a:spcBef>
                <a:spcPts val="3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2914289" indent="-88609" algn="l" rtl="0">
              <a:spcBef>
                <a:spcPts val="3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09607" y="6356355"/>
            <a:ext cx="28447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737607" y="6356355"/>
            <a:ext cx="28447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475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711" y="-632012"/>
            <a:ext cx="12240711" cy="7490012"/>
          </a:xfrm>
          <a:prstGeom prst="rect">
            <a:avLst/>
          </a:prstGeom>
          <a:solidFill>
            <a:srgbClr val="00B0F0"/>
          </a:solidFill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79F4-D049-4B1F-8FD8-1937A6E76576}" type="datetime1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6B0C-0EC1-4C79-873C-F8A6192866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871058" y="159132"/>
            <a:ext cx="11473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&lt;&lt;…&gt;&gt;&gt;</a:t>
            </a:r>
            <a:endParaRPr lang="en-US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77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963083" y="4406910"/>
            <a:ext cx="10363200" cy="13620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963083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342848" indent="-12657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685698" indent="-12614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028547" indent="-12572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371396" indent="-12529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1714247" indent="-12488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057093" indent="-12444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2399940" indent="-12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2742788" indent="-12356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609607" y="6356355"/>
            <a:ext cx="28447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737607" y="6356355"/>
            <a:ext cx="28447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12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342857" algn="ctr" rtl="0">
              <a:spcBef>
                <a:spcPts val="0"/>
              </a:spcBef>
              <a:spcAft>
                <a:spcPts val="0"/>
              </a:spcAft>
              <a:defRPr/>
            </a:lvl6pPr>
            <a:lvl7pPr marL="685715" algn="ctr" rtl="0">
              <a:spcBef>
                <a:spcPts val="0"/>
              </a:spcBef>
              <a:spcAft>
                <a:spcPts val="0"/>
              </a:spcAft>
              <a:defRPr/>
            </a:lvl7pPr>
            <a:lvl8pPr marL="1028573" algn="ctr" rtl="0">
              <a:spcBef>
                <a:spcPts val="0"/>
              </a:spcBef>
              <a:spcAft>
                <a:spcPts val="0"/>
              </a:spcAft>
              <a:defRPr/>
            </a:lvl8pPr>
            <a:lvl9pPr marL="137143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812800" y="1600206"/>
            <a:ext cx="7213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8229600" y="1600206"/>
            <a:ext cx="7213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609607" y="6356355"/>
            <a:ext cx="28447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737607" y="6356355"/>
            <a:ext cx="28447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47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09607" y="1535118"/>
            <a:ext cx="5386916" cy="639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342848" indent="-12657" rtl="0">
              <a:spcBef>
                <a:spcPts val="0"/>
              </a:spcBef>
              <a:buFont typeface="Calibri"/>
              <a:buNone/>
              <a:defRPr/>
            </a:lvl2pPr>
            <a:lvl3pPr marL="685698" indent="-12614" rtl="0">
              <a:spcBef>
                <a:spcPts val="0"/>
              </a:spcBef>
              <a:buFont typeface="Calibri"/>
              <a:buNone/>
              <a:defRPr/>
            </a:lvl3pPr>
            <a:lvl4pPr marL="1028547" indent="-12572" rtl="0">
              <a:spcBef>
                <a:spcPts val="0"/>
              </a:spcBef>
              <a:buFont typeface="Calibri"/>
              <a:buNone/>
              <a:defRPr/>
            </a:lvl4pPr>
            <a:lvl5pPr marL="1371396" indent="-12529" rtl="0">
              <a:spcBef>
                <a:spcPts val="0"/>
              </a:spcBef>
              <a:buFont typeface="Calibri"/>
              <a:buNone/>
              <a:defRPr/>
            </a:lvl5pPr>
            <a:lvl6pPr marL="1714247" indent="-12488" rtl="0">
              <a:spcBef>
                <a:spcPts val="0"/>
              </a:spcBef>
              <a:buFont typeface="Calibri"/>
              <a:buNone/>
              <a:defRPr/>
            </a:lvl6pPr>
            <a:lvl7pPr marL="2057093" indent="-12444" rtl="0">
              <a:spcBef>
                <a:spcPts val="0"/>
              </a:spcBef>
              <a:buFont typeface="Calibri"/>
              <a:buNone/>
              <a:defRPr/>
            </a:lvl7pPr>
            <a:lvl8pPr marL="2399940" indent="-12400" rtl="0">
              <a:spcBef>
                <a:spcPts val="0"/>
              </a:spcBef>
              <a:buFont typeface="Calibri"/>
              <a:buNone/>
              <a:defRPr/>
            </a:lvl8pPr>
            <a:lvl9pPr marL="2742788" indent="-12356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609607" y="2174876"/>
            <a:ext cx="5386916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6193376" y="1535118"/>
            <a:ext cx="5389032" cy="639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342848" indent="-12657" rtl="0">
              <a:spcBef>
                <a:spcPts val="0"/>
              </a:spcBef>
              <a:buFont typeface="Calibri"/>
              <a:buNone/>
              <a:defRPr/>
            </a:lvl2pPr>
            <a:lvl3pPr marL="685698" indent="-12614" rtl="0">
              <a:spcBef>
                <a:spcPts val="0"/>
              </a:spcBef>
              <a:buFont typeface="Calibri"/>
              <a:buNone/>
              <a:defRPr/>
            </a:lvl3pPr>
            <a:lvl4pPr marL="1028547" indent="-12572" rtl="0">
              <a:spcBef>
                <a:spcPts val="0"/>
              </a:spcBef>
              <a:buFont typeface="Calibri"/>
              <a:buNone/>
              <a:defRPr/>
            </a:lvl4pPr>
            <a:lvl5pPr marL="1371396" indent="-12529" rtl="0">
              <a:spcBef>
                <a:spcPts val="0"/>
              </a:spcBef>
              <a:buFont typeface="Calibri"/>
              <a:buNone/>
              <a:defRPr/>
            </a:lvl5pPr>
            <a:lvl6pPr marL="1714247" indent="-12488" rtl="0">
              <a:spcBef>
                <a:spcPts val="0"/>
              </a:spcBef>
              <a:buFont typeface="Calibri"/>
              <a:buNone/>
              <a:defRPr/>
            </a:lvl6pPr>
            <a:lvl7pPr marL="2057093" indent="-12444" rtl="0">
              <a:spcBef>
                <a:spcPts val="0"/>
              </a:spcBef>
              <a:buFont typeface="Calibri"/>
              <a:buNone/>
              <a:defRPr/>
            </a:lvl7pPr>
            <a:lvl8pPr marL="2399940" indent="-12400" rtl="0">
              <a:spcBef>
                <a:spcPts val="0"/>
              </a:spcBef>
              <a:buFont typeface="Calibri"/>
              <a:buNone/>
              <a:defRPr/>
            </a:lvl8pPr>
            <a:lvl9pPr marL="2742788" indent="-12356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6193376" y="2174876"/>
            <a:ext cx="5389032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609607" y="6356355"/>
            <a:ext cx="28447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737607" y="6356355"/>
            <a:ext cx="28447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354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342857" algn="ctr" rtl="0">
              <a:spcBef>
                <a:spcPts val="0"/>
              </a:spcBef>
              <a:spcAft>
                <a:spcPts val="0"/>
              </a:spcAft>
              <a:defRPr/>
            </a:lvl6pPr>
            <a:lvl7pPr marL="685715" algn="ctr" rtl="0">
              <a:spcBef>
                <a:spcPts val="0"/>
              </a:spcBef>
              <a:spcAft>
                <a:spcPts val="0"/>
              </a:spcAft>
              <a:defRPr/>
            </a:lvl7pPr>
            <a:lvl8pPr marL="1028573" algn="ctr" rtl="0">
              <a:spcBef>
                <a:spcPts val="0"/>
              </a:spcBef>
              <a:spcAft>
                <a:spcPts val="0"/>
              </a:spcAft>
              <a:defRPr/>
            </a:lvl8pPr>
            <a:lvl9pPr marL="137143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09607" y="6356355"/>
            <a:ext cx="28447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737607" y="6356355"/>
            <a:ext cx="28447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68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09607" y="6356355"/>
            <a:ext cx="28447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737607" y="6356355"/>
            <a:ext cx="28447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859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609610" y="273051"/>
            <a:ext cx="4011084" cy="11620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66733" y="273059"/>
            <a:ext cx="6815667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609610" y="1435104"/>
            <a:ext cx="4011084" cy="4691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342848" indent="-12657" rtl="0">
              <a:spcBef>
                <a:spcPts val="0"/>
              </a:spcBef>
              <a:buFont typeface="Calibri"/>
              <a:buNone/>
              <a:defRPr/>
            </a:lvl2pPr>
            <a:lvl3pPr marL="685698" indent="-12614" rtl="0">
              <a:spcBef>
                <a:spcPts val="0"/>
              </a:spcBef>
              <a:buFont typeface="Calibri"/>
              <a:buNone/>
              <a:defRPr/>
            </a:lvl3pPr>
            <a:lvl4pPr marL="1028547" indent="-12572" rtl="0">
              <a:spcBef>
                <a:spcPts val="0"/>
              </a:spcBef>
              <a:buFont typeface="Calibri"/>
              <a:buNone/>
              <a:defRPr/>
            </a:lvl4pPr>
            <a:lvl5pPr marL="1371396" indent="-12529" rtl="0">
              <a:spcBef>
                <a:spcPts val="0"/>
              </a:spcBef>
              <a:buFont typeface="Calibri"/>
              <a:buNone/>
              <a:defRPr/>
            </a:lvl5pPr>
            <a:lvl6pPr marL="1714247" indent="-12488" rtl="0">
              <a:spcBef>
                <a:spcPts val="0"/>
              </a:spcBef>
              <a:buFont typeface="Calibri"/>
              <a:buNone/>
              <a:defRPr/>
            </a:lvl6pPr>
            <a:lvl7pPr marL="2057093" indent="-12444" rtl="0">
              <a:spcBef>
                <a:spcPts val="0"/>
              </a:spcBef>
              <a:buFont typeface="Calibri"/>
              <a:buNone/>
              <a:defRPr/>
            </a:lvl7pPr>
            <a:lvl8pPr marL="2399940" indent="-12400" rtl="0">
              <a:spcBef>
                <a:spcPts val="0"/>
              </a:spcBef>
              <a:buFont typeface="Calibri"/>
              <a:buNone/>
              <a:defRPr/>
            </a:lvl8pPr>
            <a:lvl9pPr marL="2742788" indent="-12356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09607" y="6356355"/>
            <a:ext cx="28447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737607" y="6356355"/>
            <a:ext cx="28447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13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2389725" y="4800607"/>
            <a:ext cx="73151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2389725" y="612780"/>
            <a:ext cx="7315199" cy="4114799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2389725" y="5367348"/>
            <a:ext cx="7315199" cy="8048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342848" indent="-12657" rtl="0">
              <a:spcBef>
                <a:spcPts val="0"/>
              </a:spcBef>
              <a:buFont typeface="Calibri"/>
              <a:buNone/>
              <a:defRPr/>
            </a:lvl2pPr>
            <a:lvl3pPr marL="685698" indent="-12614" rtl="0">
              <a:spcBef>
                <a:spcPts val="0"/>
              </a:spcBef>
              <a:buFont typeface="Calibri"/>
              <a:buNone/>
              <a:defRPr/>
            </a:lvl3pPr>
            <a:lvl4pPr marL="1028547" indent="-12572" rtl="0">
              <a:spcBef>
                <a:spcPts val="0"/>
              </a:spcBef>
              <a:buFont typeface="Calibri"/>
              <a:buNone/>
              <a:defRPr/>
            </a:lvl4pPr>
            <a:lvl5pPr marL="1371396" indent="-12529" rtl="0">
              <a:spcBef>
                <a:spcPts val="0"/>
              </a:spcBef>
              <a:buFont typeface="Calibri"/>
              <a:buNone/>
              <a:defRPr/>
            </a:lvl5pPr>
            <a:lvl6pPr marL="1714247" indent="-12488" rtl="0">
              <a:spcBef>
                <a:spcPts val="0"/>
              </a:spcBef>
              <a:buFont typeface="Calibri"/>
              <a:buNone/>
              <a:defRPr/>
            </a:lvl6pPr>
            <a:lvl7pPr marL="2057093" indent="-12444" rtl="0">
              <a:spcBef>
                <a:spcPts val="0"/>
              </a:spcBef>
              <a:buFont typeface="Calibri"/>
              <a:buNone/>
              <a:defRPr/>
            </a:lvl7pPr>
            <a:lvl8pPr marL="2399940" indent="-12400" rtl="0">
              <a:spcBef>
                <a:spcPts val="0"/>
              </a:spcBef>
              <a:buFont typeface="Calibri"/>
              <a:buNone/>
              <a:defRPr/>
            </a:lvl8pPr>
            <a:lvl9pPr marL="2742788" indent="-12356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09607" y="6356355"/>
            <a:ext cx="28447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737607" y="6356355"/>
            <a:ext cx="28447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39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342857" algn="ctr" rtl="0">
              <a:spcBef>
                <a:spcPts val="0"/>
              </a:spcBef>
              <a:spcAft>
                <a:spcPts val="0"/>
              </a:spcAft>
              <a:defRPr/>
            </a:lvl6pPr>
            <a:lvl7pPr marL="685715" algn="ctr" rtl="0">
              <a:spcBef>
                <a:spcPts val="0"/>
              </a:spcBef>
              <a:spcAft>
                <a:spcPts val="0"/>
              </a:spcAft>
              <a:defRPr/>
            </a:lvl7pPr>
            <a:lvl8pPr marL="1028573" algn="ctr" rtl="0">
              <a:spcBef>
                <a:spcPts val="0"/>
              </a:spcBef>
              <a:spcAft>
                <a:spcPts val="0"/>
              </a:spcAft>
              <a:defRPr/>
            </a:lvl8pPr>
            <a:lvl9pPr marL="137143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3833021" y="-1623217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7144" indent="-104747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557143" indent="-93604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857144" indent="-69764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200000" indent="-88778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1542857" indent="-88744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1885715" indent="-88710" algn="l" rtl="0">
              <a:spcBef>
                <a:spcPts val="3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228573" indent="-88675" algn="l" rtl="0">
              <a:spcBef>
                <a:spcPts val="3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2571430" indent="-88642" algn="l" rtl="0">
              <a:spcBef>
                <a:spcPts val="3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2914289" indent="-88609" algn="l" rtl="0">
              <a:spcBef>
                <a:spcPts val="3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609607" y="6356355"/>
            <a:ext cx="28447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737607" y="6356355"/>
            <a:ext cx="28447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22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342866" marR="0" indent="-12665" algn="ctr" rtl="0">
              <a:spcBef>
                <a:spcPts val="0"/>
              </a:spcBef>
              <a:spcAft>
                <a:spcPts val="0"/>
              </a:spcAft>
              <a:defRPr/>
            </a:lvl6pPr>
            <a:lvl7pPr marL="685732" marR="0" indent="-12631" algn="ctr" rtl="0">
              <a:spcBef>
                <a:spcPts val="0"/>
              </a:spcBef>
              <a:spcAft>
                <a:spcPts val="0"/>
              </a:spcAft>
              <a:defRPr/>
            </a:lvl7pPr>
            <a:lvl8pPr marL="1028598" marR="0" indent="-12597" algn="ctr" rtl="0">
              <a:spcBef>
                <a:spcPts val="0"/>
              </a:spcBef>
              <a:spcAft>
                <a:spcPts val="0"/>
              </a:spcAft>
              <a:defRPr/>
            </a:lvl8pPr>
            <a:lvl9pPr marL="1371464" marR="0" indent="-12563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7150" marR="0" indent="-104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557157" marR="0" indent="-93606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857165" marR="0" indent="-6976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200030" marR="0" indent="-8878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1542896" marR="0" indent="-88746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1885762" marR="0" indent="-88712" algn="l" rtl="0">
              <a:spcBef>
                <a:spcPts val="3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228628" marR="0" indent="-88677" algn="l" rtl="0">
              <a:spcBef>
                <a:spcPts val="3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2571494" marR="0" indent="-88644" algn="l" rtl="0">
              <a:spcBef>
                <a:spcPts val="3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2914361" marR="0" indent="-88611" algn="l" rtl="0">
              <a:spcBef>
                <a:spcPts val="3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609607" y="6356355"/>
            <a:ext cx="28447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>
                <a:latin typeface="Tiki Quicksand Bold"/>
                <a:ea typeface="Tiki Quicksand Bold"/>
                <a:cs typeface="Tiki Quicksand Bold"/>
              </a:defRPr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>
                <a:latin typeface="Tiki Quicksand Bold"/>
                <a:ea typeface="Tiki Quicksand Bold"/>
                <a:cs typeface="Tiki Quicksand Bold"/>
              </a:defRPr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737607" y="6356355"/>
            <a:ext cx="28447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>
                <a:latin typeface="Tiki Quicksand Bold"/>
                <a:ea typeface="Tiki Quicksand Bold"/>
                <a:cs typeface="Tiki Quicksand Bold"/>
              </a:defRPr>
            </a:lvl1pPr>
            <a:lvl2pPr marL="342857" marR="0" indent="-12665" algn="l" rtl="0">
              <a:spcBef>
                <a:spcPts val="0"/>
              </a:spcBef>
              <a:defRPr/>
            </a:lvl2pPr>
            <a:lvl3pPr marL="685715" marR="0" indent="-12631" algn="l" rtl="0">
              <a:spcBef>
                <a:spcPts val="0"/>
              </a:spcBef>
              <a:defRPr/>
            </a:lvl3pPr>
            <a:lvl4pPr marL="1028573" marR="0" indent="-12597" algn="l" rtl="0">
              <a:spcBef>
                <a:spcPts val="0"/>
              </a:spcBef>
              <a:defRPr/>
            </a:lvl4pPr>
            <a:lvl5pPr marL="1371430" marR="0" indent="-12563" algn="l" rtl="0">
              <a:spcBef>
                <a:spcPts val="0"/>
              </a:spcBef>
              <a:defRPr/>
            </a:lvl5pPr>
            <a:lvl6pPr marL="1714289" marR="0" indent="-12531" algn="l" rtl="0">
              <a:spcBef>
                <a:spcPts val="0"/>
              </a:spcBef>
              <a:defRPr/>
            </a:lvl6pPr>
            <a:lvl7pPr marL="2057144" marR="0" indent="-12494" algn="l" rtl="0">
              <a:spcBef>
                <a:spcPts val="0"/>
              </a:spcBef>
              <a:defRPr/>
            </a:lvl7pPr>
            <a:lvl8pPr marL="2400000" marR="0" indent="-12460" algn="l" rtl="0">
              <a:spcBef>
                <a:spcPts val="0"/>
              </a:spcBef>
              <a:defRPr/>
            </a:lvl8pPr>
            <a:lvl9pPr marL="2742857" marR="0" indent="-12425" algn="l" rtl="0">
              <a:spcBef>
                <a:spcPts val="0"/>
              </a:spcBef>
              <a:defRPr/>
            </a:lvl9pPr>
          </a:lstStyle>
          <a:p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389371008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Tiki Quicksand Bold"/>
          <a:ea typeface="Tiki Quicksand Bold"/>
          <a:cs typeface="Tiki Quicksand Bold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Tiki Quicksand Bold"/>
          <a:ea typeface="Tiki Quicksand Bold"/>
          <a:cs typeface="Tiki Quicksand Bold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tiki.vn/ban-hang-cung-tiki" TargetMode="External"/><Relationship Id="rId3" Type="http://schemas.openxmlformats.org/officeDocument/2006/relationships/image" Target="../media/image17.png"/><Relationship Id="rId7" Type="http://schemas.openxmlformats.org/officeDocument/2006/relationships/hyperlink" Target="NULL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acebook.com/groups/414726608998577/" TargetMode="External"/><Relationship Id="rId11" Type="http://schemas.openxmlformats.org/officeDocument/2006/relationships/image" Target="../media/image21.png"/><Relationship Id="rId5" Type="http://schemas.openxmlformats.org/officeDocument/2006/relationships/image" Target="../media/image18.png"/><Relationship Id="rId10" Type="http://schemas.openxmlformats.org/officeDocument/2006/relationships/image" Target="../media/image20.jpg"/><Relationship Id="rId4" Type="http://schemas.openxmlformats.org/officeDocument/2006/relationships/hyperlink" Target="mailto:partnersupport@tiki.vn" TargetMode="External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6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6663" y="3549597"/>
            <a:ext cx="359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HƯỚNG DẪN TẠO MÃ KHUYẾN MÃI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9781" y="2972516"/>
            <a:ext cx="3962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TÀI LIỆU DÀNH CHO NHÀ BÁN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453" y="5924554"/>
            <a:ext cx="28488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Mã tài liệu</a:t>
            </a:r>
            <a:r>
              <a:rPr lang="en-US" sz="160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160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44-DT-MP</a:t>
            </a:r>
            <a:endParaRPr lang="en-US" sz="16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en-US" sz="16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Ngày</a:t>
            </a:r>
            <a:r>
              <a:rPr lang="en-US" sz="16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ban hành</a:t>
            </a:r>
            <a:r>
              <a:rPr lang="en-US" sz="160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160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10/05/2019</a:t>
            </a:r>
            <a:endParaRPr lang="en-US" sz="16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en-US" sz="16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Lần ban hành/Sửa đổi</a:t>
            </a:r>
            <a:r>
              <a:rPr lang="en-US" sz="160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160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01/01</a:t>
            </a:r>
            <a:endParaRPr lang="en-US" sz="16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84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6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56447" y="2780995"/>
            <a:ext cx="4612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THANK YOU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6447" y="3551581"/>
            <a:ext cx="95458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 smtClean="0">
                <a:solidFill>
                  <a:schemeClr val="bg1"/>
                </a:solidFill>
              </a:rPr>
              <a:t>Tham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</a:rPr>
              <a:t>khảo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</a:rPr>
              <a:t>thông</a:t>
            </a:r>
            <a:r>
              <a:rPr lang="en-US" sz="2000" i="1" dirty="0" smtClean="0">
                <a:solidFill>
                  <a:schemeClr val="bg1"/>
                </a:solidFill>
              </a:rPr>
              <a:t> tin </a:t>
            </a:r>
            <a:r>
              <a:rPr lang="en-US" sz="2000" i="1" dirty="0" err="1" smtClean="0">
                <a:solidFill>
                  <a:schemeClr val="bg1"/>
                </a:solidFill>
              </a:rPr>
              <a:t>tại</a:t>
            </a:r>
            <a:r>
              <a:rPr lang="en-US" sz="2000" i="1" dirty="0">
                <a:solidFill>
                  <a:schemeClr val="bg1"/>
                </a:solidFill>
              </a:rPr>
              <a:t> </a:t>
            </a:r>
            <a:endParaRPr lang="en-US" sz="2000" i="1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chemeClr val="bg1"/>
                </a:solidFill>
              </a:rPr>
              <a:t>Website: university.tiki.vn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chemeClr val="bg1"/>
                </a:solidFill>
              </a:rPr>
              <a:t>Group Facebook: </a:t>
            </a:r>
            <a:r>
              <a:rPr lang="en-US" sz="2000" i="1" dirty="0" err="1" smtClean="0">
                <a:solidFill>
                  <a:schemeClr val="bg1"/>
                </a:solidFill>
              </a:rPr>
              <a:t>Cộng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</a:rPr>
              <a:t>đồng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</a:rPr>
              <a:t>Nhà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</a:rPr>
              <a:t>Bán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</a:rPr>
              <a:t>Hàng</a:t>
            </a:r>
            <a:r>
              <a:rPr lang="en-US" sz="2000" i="1" dirty="0" smtClean="0">
                <a:solidFill>
                  <a:schemeClr val="bg1"/>
                </a:solidFill>
              </a:rPr>
              <a:t> Tiki.vn</a:t>
            </a:r>
            <a:endParaRPr lang="en-US" sz="2000" i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36B0C-0EC1-4C79-873C-F8A61928664F}" type="slidenum">
              <a:rPr lang="en-US" smtClean="0"/>
              <a:t>10</a:t>
            </a:fld>
            <a:endParaRPr lang="en-US"/>
          </a:p>
        </p:txBody>
      </p:sp>
      <p:sp>
        <p:nvSpPr>
          <p:cNvPr id="6" name="Rectangle: Rounded Corners 1">
            <a:extLst>
              <a:ext uri="{FF2B5EF4-FFF2-40B4-BE49-F238E27FC236}">
                <a16:creationId xmlns:a16="http://schemas.microsoft.com/office/drawing/2014/main" xmlns="" id="{5DAA949D-EB9B-436C-8E45-F68D2FA6D7E2}"/>
              </a:ext>
            </a:extLst>
          </p:cNvPr>
          <p:cNvSpPr/>
          <p:nvPr/>
        </p:nvSpPr>
        <p:spPr>
          <a:xfrm>
            <a:off x="9707562" y="4564062"/>
            <a:ext cx="2006600" cy="762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AAEF53D-A106-41BF-9C42-69FBC27EC8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6025" y="4340225"/>
            <a:ext cx="1209675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31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60"/>
          <p:cNvSpPr txBox="1"/>
          <p:nvPr/>
        </p:nvSpPr>
        <p:spPr>
          <a:xfrm>
            <a:off x="2194594" y="146489"/>
            <a:ext cx="4958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SzPct val="25000"/>
            </a:pPr>
            <a:r>
              <a:rPr lang="en-US" sz="2800" b="1" kern="0" dirty="0">
                <a:solidFill>
                  <a:schemeClr val="bg1"/>
                </a:solidFill>
                <a:latin typeface="Calibri" panose="020F0502020204030204" pitchFamily="34" charset="0"/>
                <a:ea typeface="Tiki Quicksand Bold"/>
                <a:cs typeface="Calibri" panose="020F0502020204030204" pitchFamily="34" charset="0"/>
                <a:rtl val="0"/>
              </a:rPr>
              <a:t>GIỚI THIỆU MỤC “QUẢNG CÁO”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5005243" y="2299446"/>
            <a:ext cx="5535756" cy="668875"/>
            <a:chOff x="5005243" y="2299446"/>
            <a:chExt cx="3978276" cy="668875"/>
          </a:xfrm>
        </p:grpSpPr>
        <p:sp>
          <p:nvSpPr>
            <p:cNvPr id="65" name="Right Arrow 64"/>
            <p:cNvSpPr/>
            <p:nvPr/>
          </p:nvSpPr>
          <p:spPr>
            <a:xfrm rot="10800000">
              <a:off x="5005243" y="2299446"/>
              <a:ext cx="3978275" cy="668875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271247" y="2450334"/>
              <a:ext cx="37122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Tạo</a:t>
              </a:r>
              <a:r>
                <a:rPr lang="en-US" dirty="0" smtClean="0"/>
                <a:t> coupon </a:t>
              </a:r>
              <a:r>
                <a:rPr lang="en-US" dirty="0" err="1" smtClean="0"/>
                <a:t>khuyến</a:t>
              </a:r>
              <a:r>
                <a:rPr lang="en-US" dirty="0" smtClean="0"/>
                <a:t> </a:t>
              </a:r>
              <a:r>
                <a:rPr lang="en-US" dirty="0" err="1" smtClean="0"/>
                <a:t>mãi</a:t>
              </a:r>
              <a:r>
                <a:rPr lang="en-US" dirty="0" smtClean="0"/>
                <a:t> </a:t>
              </a:r>
              <a:r>
                <a:rPr lang="en-US" dirty="0" err="1" smtClean="0"/>
                <a:t>của</a:t>
              </a:r>
              <a:r>
                <a:rPr lang="en-US" dirty="0" smtClean="0"/>
                <a:t> </a:t>
              </a:r>
              <a:r>
                <a:rPr lang="en-US" dirty="0" err="1" smtClean="0"/>
                <a:t>nhà</a:t>
              </a:r>
              <a:r>
                <a:rPr lang="en-US" dirty="0" smtClean="0"/>
                <a:t> </a:t>
              </a:r>
              <a:r>
                <a:rPr lang="en-US" dirty="0" err="1" smtClean="0"/>
                <a:t>bán</a:t>
              </a:r>
              <a:endParaRPr lang="en-US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005241" y="3106055"/>
            <a:ext cx="5535759" cy="668875"/>
            <a:chOff x="5005243" y="2299446"/>
            <a:chExt cx="3978276" cy="668875"/>
          </a:xfrm>
        </p:grpSpPr>
        <p:sp>
          <p:nvSpPr>
            <p:cNvPr id="68" name="Right Arrow 67"/>
            <p:cNvSpPr/>
            <p:nvPr/>
          </p:nvSpPr>
          <p:spPr>
            <a:xfrm rot="10800000">
              <a:off x="5005243" y="2299446"/>
              <a:ext cx="3978275" cy="668875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271247" y="2450334"/>
              <a:ext cx="37122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Danh</a:t>
              </a:r>
              <a:r>
                <a:rPr lang="en-US" dirty="0" smtClean="0"/>
                <a:t> </a:t>
              </a:r>
              <a:r>
                <a:rPr lang="en-US" dirty="0" err="1" smtClean="0"/>
                <a:t>sách</a:t>
              </a:r>
              <a:r>
                <a:rPr lang="en-US" dirty="0" smtClean="0"/>
                <a:t> </a:t>
              </a:r>
              <a:r>
                <a:rPr lang="en-US" dirty="0" err="1" smtClean="0"/>
                <a:t>các</a:t>
              </a:r>
              <a:r>
                <a:rPr lang="en-US" dirty="0" smtClean="0"/>
                <a:t> </a:t>
              </a:r>
              <a:r>
                <a:rPr lang="en-US" dirty="0" err="1" smtClean="0"/>
                <a:t>sản</a:t>
              </a:r>
              <a:r>
                <a:rPr lang="en-US" dirty="0" smtClean="0"/>
                <a:t> </a:t>
              </a:r>
              <a:r>
                <a:rPr lang="en-US" dirty="0" err="1" smtClean="0"/>
                <a:t>phẩm</a:t>
              </a:r>
              <a:r>
                <a:rPr lang="en-US" dirty="0" smtClean="0"/>
                <a:t> </a:t>
              </a:r>
              <a:r>
                <a:rPr lang="en-US" dirty="0" err="1" smtClean="0"/>
                <a:t>giảm</a:t>
              </a:r>
              <a:r>
                <a:rPr lang="en-US" dirty="0" smtClean="0"/>
                <a:t> </a:t>
              </a:r>
              <a:r>
                <a:rPr lang="en-US" dirty="0" err="1" smtClean="0"/>
                <a:t>giá</a:t>
              </a:r>
              <a:r>
                <a:rPr lang="en-US" dirty="0" smtClean="0"/>
                <a:t> </a:t>
              </a:r>
              <a:r>
                <a:rPr lang="en-US" dirty="0" err="1" smtClean="0"/>
                <a:t>đang</a:t>
              </a:r>
              <a:r>
                <a:rPr lang="en-US" dirty="0" smtClean="0"/>
                <a:t> </a:t>
              </a:r>
              <a:r>
                <a:rPr lang="en-US" dirty="0" err="1" smtClean="0"/>
                <a:t>chạy</a:t>
              </a:r>
              <a:endParaRPr lang="en-US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007807" y="4735792"/>
            <a:ext cx="5530952" cy="668875"/>
            <a:chOff x="5003865" y="3126754"/>
            <a:chExt cx="3978275" cy="668875"/>
          </a:xfrm>
        </p:grpSpPr>
        <p:sp>
          <p:nvSpPr>
            <p:cNvPr id="71" name="Right Arrow 70"/>
            <p:cNvSpPr/>
            <p:nvPr/>
          </p:nvSpPr>
          <p:spPr>
            <a:xfrm rot="10800000">
              <a:off x="5003865" y="3126754"/>
              <a:ext cx="3978275" cy="668875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269868" y="3276526"/>
              <a:ext cx="37122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Cài</a:t>
              </a:r>
              <a:r>
                <a:rPr lang="en-US" dirty="0" smtClean="0"/>
                <a:t> </a:t>
              </a:r>
              <a:r>
                <a:rPr lang="en-US" dirty="0" err="1" smtClean="0"/>
                <a:t>đặt</a:t>
              </a:r>
              <a:r>
                <a:rPr lang="en-US" dirty="0" smtClean="0"/>
                <a:t> </a:t>
              </a:r>
              <a:r>
                <a:rPr lang="en-US" dirty="0" err="1" smtClean="0"/>
                <a:t>chương</a:t>
              </a:r>
              <a:r>
                <a:rPr lang="en-US" dirty="0" smtClean="0"/>
                <a:t> </a:t>
              </a:r>
              <a:r>
                <a:rPr lang="en-US" dirty="0" err="1" smtClean="0"/>
                <a:t>trình</a:t>
              </a:r>
              <a:r>
                <a:rPr lang="en-US" dirty="0" smtClean="0"/>
                <a:t> </a:t>
              </a:r>
              <a:r>
                <a:rPr lang="en-US" dirty="0" err="1" smtClean="0"/>
                <a:t>giảm</a:t>
              </a:r>
              <a:r>
                <a:rPr lang="en-US" dirty="0" smtClean="0"/>
                <a:t> </a:t>
              </a:r>
              <a:r>
                <a:rPr lang="en-US" dirty="0" err="1" smtClean="0"/>
                <a:t>giá</a:t>
              </a:r>
              <a:r>
                <a:rPr lang="en-US" dirty="0" smtClean="0"/>
                <a:t> </a:t>
              </a:r>
              <a:r>
                <a:rPr lang="en-US" dirty="0" err="1" smtClean="0"/>
                <a:t>cho</a:t>
              </a:r>
              <a:r>
                <a:rPr lang="en-US" dirty="0" smtClean="0"/>
                <a:t> </a:t>
              </a:r>
              <a:r>
                <a:rPr lang="en-US" dirty="0" err="1" smtClean="0"/>
                <a:t>sản</a:t>
              </a:r>
              <a:r>
                <a:rPr lang="en-US" dirty="0" smtClean="0"/>
                <a:t> </a:t>
              </a:r>
              <a:r>
                <a:rPr lang="en-US" dirty="0" err="1" smtClean="0"/>
                <a:t>phẩm</a:t>
              </a:r>
              <a:endParaRPr lang="en-US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002997" y="3917145"/>
            <a:ext cx="5535761" cy="818647"/>
            <a:chOff x="5003630" y="1540572"/>
            <a:chExt cx="3978275" cy="818647"/>
          </a:xfrm>
        </p:grpSpPr>
        <p:sp>
          <p:nvSpPr>
            <p:cNvPr id="74" name="Right Arrow 73"/>
            <p:cNvSpPr/>
            <p:nvPr/>
          </p:nvSpPr>
          <p:spPr>
            <a:xfrm rot="10800000">
              <a:off x="5003630" y="1540572"/>
              <a:ext cx="3978275" cy="668875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269633" y="1712888"/>
              <a:ext cx="37122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Tham</a:t>
              </a:r>
              <a:r>
                <a:rPr lang="en-US" dirty="0" smtClean="0"/>
                <a:t> </a:t>
              </a:r>
              <a:r>
                <a:rPr lang="en-US" dirty="0" err="1" smtClean="0"/>
                <a:t>gia</a:t>
              </a:r>
              <a:r>
                <a:rPr lang="en-US" dirty="0" smtClean="0"/>
                <a:t> </a:t>
              </a:r>
              <a:r>
                <a:rPr lang="en-US" dirty="0" err="1" smtClean="0"/>
                <a:t>các</a:t>
              </a:r>
              <a:r>
                <a:rPr lang="en-US" dirty="0" smtClean="0"/>
                <a:t> </a:t>
              </a:r>
              <a:r>
                <a:rPr lang="en-US" dirty="0" err="1" smtClean="0"/>
                <a:t>chương</a:t>
              </a:r>
              <a:r>
                <a:rPr lang="en-US" dirty="0" smtClean="0"/>
                <a:t> </a:t>
              </a:r>
              <a:r>
                <a:rPr lang="en-US" dirty="0" err="1" smtClean="0"/>
                <a:t>trình</a:t>
              </a:r>
              <a:r>
                <a:rPr lang="en-US" dirty="0" smtClean="0"/>
                <a:t> </a:t>
              </a:r>
              <a:r>
                <a:rPr lang="en-US" dirty="0" err="1" smtClean="0"/>
                <a:t>khuyến</a:t>
              </a:r>
              <a:r>
                <a:rPr lang="en-US" dirty="0" smtClean="0"/>
                <a:t> </a:t>
              </a:r>
              <a:r>
                <a:rPr lang="en-US" dirty="0" err="1" smtClean="0"/>
                <a:t>mãi</a:t>
              </a:r>
              <a:r>
                <a:rPr lang="en-US" dirty="0" smtClean="0"/>
                <a:t> </a:t>
              </a:r>
              <a:r>
                <a:rPr lang="en-US" dirty="0" err="1" smtClean="0"/>
                <a:t>của</a:t>
              </a:r>
              <a:r>
                <a:rPr lang="en-US" dirty="0" smtClean="0"/>
                <a:t> </a:t>
              </a:r>
              <a:r>
                <a:rPr lang="en-US" dirty="0" err="1" smtClean="0"/>
                <a:t>Tiki</a:t>
              </a:r>
              <a:endParaRPr lang="en-US" dirty="0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587" y="1654867"/>
            <a:ext cx="3460582" cy="3818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03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2194594" y="146489"/>
            <a:ext cx="6276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SzPct val="25000"/>
            </a:pPr>
            <a:r>
              <a:rPr lang="en-US" sz="2800" b="1" kern="0" dirty="0" smtClean="0">
                <a:solidFill>
                  <a:schemeClr val="bg1"/>
                </a:solidFill>
                <a:latin typeface="Calibri" panose="020F0502020204030204" pitchFamily="34" charset="0"/>
                <a:ea typeface="Tiki Quicksand Bold"/>
                <a:cs typeface="Calibri" panose="020F0502020204030204" pitchFamily="34" charset="0"/>
                <a:rtl val="0"/>
              </a:rPr>
              <a:t>GIỚI THIỆU VỀ TÍNH NĂNG TẠO COUPON</a:t>
            </a:r>
            <a:endParaRPr lang="en-US" sz="2800" b="1" kern="0" dirty="0">
              <a:solidFill>
                <a:schemeClr val="bg1"/>
              </a:solidFill>
              <a:latin typeface="Calibri" panose="020F0502020204030204" pitchFamily="34" charset="0"/>
              <a:ea typeface="Tiki Quicksand Bold"/>
              <a:cs typeface="Calibri" panose="020F0502020204030204" pitchFamily="34" charset="0"/>
              <a:rtl val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94931" y="1403481"/>
            <a:ext cx="4544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Coupon 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là </a:t>
            </a:r>
            <a:r>
              <a:rPr lang="vi-V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mã </a:t>
            </a:r>
            <a:r>
              <a:rPr lang="vi-VN" b="1" dirty="0">
                <a:latin typeface="Calibri" panose="020F0502020204030204" pitchFamily="34" charset="0"/>
                <a:cs typeface="Calibri" panose="020F0502020204030204" pitchFamily="34" charset="0"/>
              </a:rPr>
              <a:t>giảm giá</a:t>
            </a:r>
            <a:r>
              <a:rPr lang="vi-VN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đượ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tạo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hệ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thống</a:t>
            </a:r>
            <a:endParaRPr lang="vi-V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270000" y="3208867"/>
            <a:ext cx="1778000" cy="17780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96933" y="3208867"/>
            <a:ext cx="1778000" cy="17780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40932" y="5452533"/>
            <a:ext cx="16594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Tạo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dễ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dàng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65133" y="5406310"/>
            <a:ext cx="264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thể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sử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dụng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để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quảng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cáo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nhiều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kênh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khác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nhau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923866" y="3285067"/>
            <a:ext cx="1778000" cy="17780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741832" y="5406309"/>
            <a:ext cx="2142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Tỷ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lệ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chuyển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đổi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thành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đơn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hàng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cao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320" y="3588319"/>
            <a:ext cx="988568" cy="9885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313331" y="3674533"/>
            <a:ext cx="999067" cy="99906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584" y="3588319"/>
            <a:ext cx="1755491" cy="93542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880533" y="2616200"/>
            <a:ext cx="10295467" cy="36576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354601" y="2426266"/>
            <a:ext cx="5262663" cy="445189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Tại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Nhà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Bán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Hàng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nên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sử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dụng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Coupon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354600" y="784526"/>
            <a:ext cx="5262663" cy="445189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Coupon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gì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73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2194594" y="146489"/>
            <a:ext cx="6276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SzPct val="25000"/>
            </a:pPr>
            <a:r>
              <a:rPr lang="en-US" sz="2800" b="1" kern="0" dirty="0" smtClean="0">
                <a:solidFill>
                  <a:schemeClr val="bg1"/>
                </a:solidFill>
                <a:latin typeface="Calibri" panose="020F0502020204030204" pitchFamily="34" charset="0"/>
                <a:ea typeface="Tiki Quicksand Bold"/>
                <a:cs typeface="Calibri" panose="020F0502020204030204" pitchFamily="34" charset="0"/>
                <a:rtl val="0"/>
              </a:rPr>
              <a:t>GIỚI THIỆU VỀ TÍNH NĂNG TẠO COUPON</a:t>
            </a:r>
            <a:endParaRPr lang="en-US" sz="2800" b="1" kern="0" dirty="0">
              <a:solidFill>
                <a:schemeClr val="bg1"/>
              </a:solidFill>
              <a:latin typeface="Calibri" panose="020F0502020204030204" pitchFamily="34" charset="0"/>
              <a:ea typeface="Tiki Quicksand Bold"/>
              <a:cs typeface="Calibri" panose="020F0502020204030204" pitchFamily="34" charset="0"/>
              <a:rtl val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770" y="1415941"/>
            <a:ext cx="10149097" cy="4996606"/>
          </a:xfrm>
          <a:prstGeom prst="rect">
            <a:avLst/>
          </a:prstGeom>
        </p:spPr>
      </p:pic>
      <p:sp>
        <p:nvSpPr>
          <p:cNvPr id="36" name="Rounded Rectangle 35"/>
          <p:cNvSpPr/>
          <p:nvPr/>
        </p:nvSpPr>
        <p:spPr>
          <a:xfrm>
            <a:off x="5111419" y="3424526"/>
            <a:ext cx="898547" cy="32821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8369599">
            <a:off x="4668691" y="3938232"/>
            <a:ext cx="711200" cy="26979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3249986" y="820230"/>
            <a:ext cx="5262663" cy="445189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Coupon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hiển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thị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như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thế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nào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19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194594" y="146489"/>
            <a:ext cx="4302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SzPct val="25000"/>
            </a:pPr>
            <a:r>
              <a:rPr lang="en-US" sz="2800" b="1" kern="0" dirty="0">
                <a:solidFill>
                  <a:schemeClr val="bg1"/>
                </a:solidFill>
                <a:latin typeface="Calibri" panose="020F0502020204030204" pitchFamily="34" charset="0"/>
                <a:ea typeface="Tiki Quicksand Bold"/>
                <a:cs typeface="Calibri" panose="020F0502020204030204" pitchFamily="34" charset="0"/>
                <a:rtl val="0"/>
              </a:rPr>
              <a:t>HƯỚNG DẪN TẠO COUPON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19458" y="1293778"/>
            <a:ext cx="4801404" cy="517511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768" y="1888172"/>
            <a:ext cx="3642784" cy="35026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8279" y="1888172"/>
            <a:ext cx="3940512" cy="3502677"/>
          </a:xfrm>
          <a:prstGeom prst="rect">
            <a:avLst/>
          </a:prstGeom>
        </p:spPr>
      </p:pic>
      <p:sp>
        <p:nvSpPr>
          <p:cNvPr id="28" name="Rounded Rectangle 27"/>
          <p:cNvSpPr/>
          <p:nvPr/>
        </p:nvSpPr>
        <p:spPr>
          <a:xfrm>
            <a:off x="6787833" y="1293778"/>
            <a:ext cx="4801404" cy="517511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82037" y="5526170"/>
            <a:ext cx="3642784" cy="698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err="1" smtClean="0"/>
              <a:t>Truy</a:t>
            </a:r>
            <a:r>
              <a:rPr lang="en-US" sz="1400" dirty="0" smtClean="0"/>
              <a:t> </a:t>
            </a:r>
            <a:r>
              <a:rPr lang="en-US" sz="1400" dirty="0" err="1" smtClean="0"/>
              <a:t>cập</a:t>
            </a:r>
            <a:r>
              <a:rPr lang="en-US" sz="1400" dirty="0" smtClean="0"/>
              <a:t> sellercenter.tiki.vn -&gt; </a:t>
            </a:r>
            <a:r>
              <a:rPr lang="en-US" sz="1400" dirty="0" err="1" smtClean="0"/>
              <a:t>Quảng</a:t>
            </a:r>
            <a:r>
              <a:rPr lang="en-US" sz="1400" dirty="0" smtClean="0"/>
              <a:t> </a:t>
            </a:r>
            <a:r>
              <a:rPr lang="en-US" sz="1400" dirty="0" err="1" smtClean="0"/>
              <a:t>Cáo</a:t>
            </a:r>
            <a:r>
              <a:rPr lang="en-US" sz="1400" dirty="0" smtClean="0"/>
              <a:t> 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/>
              <a:t>-&gt; “</a:t>
            </a:r>
            <a:r>
              <a:rPr lang="en-US" sz="1400" dirty="0" err="1" smtClean="0"/>
              <a:t>Danh</a:t>
            </a:r>
            <a:r>
              <a:rPr lang="en-US" sz="1400" dirty="0" smtClean="0"/>
              <a:t> </a:t>
            </a:r>
            <a:r>
              <a:rPr lang="en-US" sz="1400" dirty="0" err="1" smtClean="0"/>
              <a:t>sách</a:t>
            </a:r>
            <a:r>
              <a:rPr lang="en-US" sz="1400" dirty="0" smtClean="0"/>
              <a:t> Coupon”</a:t>
            </a:r>
            <a:endParaRPr lang="en-US" sz="1400" dirty="0"/>
          </a:p>
        </p:txBody>
      </p:sp>
      <p:sp>
        <p:nvSpPr>
          <p:cNvPr id="6" name="Rounded Rectangle 5"/>
          <p:cNvSpPr/>
          <p:nvPr/>
        </p:nvSpPr>
        <p:spPr>
          <a:xfrm>
            <a:off x="1793891" y="1067473"/>
            <a:ext cx="2052537" cy="45261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BƯỚC 1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35099" y="5548581"/>
            <a:ext cx="3642784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err="1" smtClean="0"/>
              <a:t>Chọn</a:t>
            </a:r>
            <a:r>
              <a:rPr lang="en-US" sz="1400" dirty="0" smtClean="0"/>
              <a:t> “</a:t>
            </a:r>
            <a:r>
              <a:rPr lang="en-US" sz="1400" dirty="0" err="1" smtClean="0"/>
              <a:t>Tạo</a:t>
            </a:r>
            <a:r>
              <a:rPr lang="en-US" sz="1400" dirty="0" smtClean="0"/>
              <a:t> </a:t>
            </a:r>
            <a:r>
              <a:rPr lang="en-US" sz="1400" dirty="0" err="1" smtClean="0"/>
              <a:t>mới</a:t>
            </a:r>
            <a:endParaRPr lang="en-US" sz="1400" dirty="0"/>
          </a:p>
        </p:txBody>
      </p:sp>
      <p:sp>
        <p:nvSpPr>
          <p:cNvPr id="32" name="Rounded Rectangle 31"/>
          <p:cNvSpPr/>
          <p:nvPr/>
        </p:nvSpPr>
        <p:spPr>
          <a:xfrm>
            <a:off x="8030222" y="1067473"/>
            <a:ext cx="2052537" cy="45261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BƯỚC 2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7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194594" y="146489"/>
            <a:ext cx="4302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SzPct val="25000"/>
            </a:pPr>
            <a:r>
              <a:rPr lang="en-US" sz="2800" b="1" kern="0" dirty="0" smtClean="0">
                <a:solidFill>
                  <a:schemeClr val="bg1"/>
                </a:solidFill>
                <a:latin typeface="Calibri" panose="020F0502020204030204" pitchFamily="34" charset="0"/>
                <a:ea typeface="Tiki Quicksand Bold"/>
                <a:cs typeface="Calibri" panose="020F0502020204030204" pitchFamily="34" charset="0"/>
                <a:rtl val="0"/>
              </a:rPr>
              <a:t>HƯỚNG DẪN TẠO COUPON</a:t>
            </a:r>
            <a:endParaRPr lang="en-US" sz="2800" b="1" kern="0" dirty="0">
              <a:solidFill>
                <a:schemeClr val="bg1"/>
              </a:solidFill>
              <a:latin typeface="Calibri" panose="020F0502020204030204" pitchFamily="34" charset="0"/>
              <a:ea typeface="Tiki Quicksand Bold"/>
              <a:cs typeface="Calibri" panose="020F0502020204030204" pitchFamily="34" charset="0"/>
              <a:rtl val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9285" y="775939"/>
            <a:ext cx="4098354" cy="6082061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6443133" y="2260600"/>
            <a:ext cx="1092200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443133" y="2523067"/>
            <a:ext cx="1092200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443133" y="2768600"/>
            <a:ext cx="1092200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443133" y="3022600"/>
            <a:ext cx="1092200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443133" y="3276600"/>
            <a:ext cx="1092200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443133" y="4902200"/>
            <a:ext cx="1092200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443133" y="5344808"/>
            <a:ext cx="1092200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443133" y="6045200"/>
            <a:ext cx="1092200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7662333" y="2154766"/>
            <a:ext cx="3217332" cy="211667"/>
          </a:xfrm>
          <a:prstGeom prst="roundRect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Nhập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tên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Chương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trình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khuyến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mãi</a:t>
            </a:r>
            <a:endParaRPr lang="en-US" sz="12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662333" y="2413422"/>
            <a:ext cx="3217332" cy="219712"/>
          </a:xfrm>
          <a:prstGeom prst="roundRect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Nhập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mã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Coupon</a:t>
            </a:r>
            <a:endParaRPr lang="en-US" sz="12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662333" y="2676098"/>
            <a:ext cx="3217332" cy="219712"/>
          </a:xfrm>
          <a:prstGeom prst="roundRect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Nhập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lần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áp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dụng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tối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đa</a:t>
            </a:r>
            <a:endParaRPr lang="en-US" sz="12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662332" y="2938774"/>
            <a:ext cx="3217333" cy="219712"/>
          </a:xfrm>
          <a:prstGeom prst="roundRect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Nhập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lần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áp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dụng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tối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đa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Số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khách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hàng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tối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đa</a:t>
            </a:r>
            <a:endParaRPr lang="en-US" sz="12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662332" y="3201450"/>
            <a:ext cx="3217332" cy="219712"/>
          </a:xfrm>
          <a:prstGeom prst="roundRect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Thời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gian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áp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dụng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Coupon</a:t>
            </a:r>
            <a:endParaRPr lang="en-US" sz="12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7662332" y="4792343"/>
            <a:ext cx="3217332" cy="219712"/>
          </a:xfrm>
          <a:prstGeom prst="roundRect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Phần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trăm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giảm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giá</a:t>
            </a:r>
            <a:endParaRPr lang="en-US" sz="12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662332" y="5935344"/>
            <a:ext cx="3217332" cy="219712"/>
          </a:xfrm>
          <a:prstGeom prst="roundRect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Chọn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sản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phẩm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áp</a:t>
            </a:r>
            <a:r>
              <a:rPr lang="en-US" sz="1200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dụng</a:t>
            </a:r>
            <a:endParaRPr lang="en-US" sz="12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662332" y="5234952"/>
            <a:ext cx="3217332" cy="219712"/>
          </a:xfrm>
          <a:prstGeom prst="roundRect">
            <a:avLst/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Chọn</a:t>
            </a:r>
            <a:r>
              <a:rPr lang="en-US" sz="1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để</a:t>
            </a:r>
            <a:r>
              <a:rPr lang="en-US" sz="1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hiển</a:t>
            </a:r>
            <a:r>
              <a:rPr lang="en-US" sz="1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thị</a:t>
            </a:r>
            <a:r>
              <a:rPr lang="en-US" sz="1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Coupon</a:t>
            </a:r>
            <a:endParaRPr lang="en-US" sz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00155" y="775939"/>
            <a:ext cx="2052537" cy="45261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BƯỚC 3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23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194594" y="146489"/>
            <a:ext cx="4302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SzPct val="25000"/>
            </a:pPr>
            <a:r>
              <a:rPr lang="en-US" sz="2800" b="1" kern="0" dirty="0" smtClean="0">
                <a:solidFill>
                  <a:schemeClr val="bg1"/>
                </a:solidFill>
                <a:latin typeface="Calibri" panose="020F0502020204030204" pitchFamily="34" charset="0"/>
                <a:ea typeface="Tiki Quicksand Bold"/>
                <a:cs typeface="Calibri" panose="020F0502020204030204" pitchFamily="34" charset="0"/>
                <a:rtl val="0"/>
              </a:rPr>
              <a:t>HƯỚNG DẪN TẠO COUPON</a:t>
            </a:r>
            <a:endParaRPr lang="en-US" sz="2800" b="1" kern="0" dirty="0">
              <a:solidFill>
                <a:schemeClr val="bg1"/>
              </a:solidFill>
              <a:latin typeface="Calibri" panose="020F0502020204030204" pitchFamily="34" charset="0"/>
              <a:ea typeface="Tiki Quicksand Bold"/>
              <a:cs typeface="Calibri" panose="020F0502020204030204" pitchFamily="34" charset="0"/>
              <a:rtl val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00530" y="6061417"/>
            <a:ext cx="855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Sau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khi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tạo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Coupon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sẽ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tự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động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duyệt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Nhà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Bán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cần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bật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để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Coupon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hiển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thị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sản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phẩm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đã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chọn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778474" y="899311"/>
            <a:ext cx="2603912" cy="45261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BƯỚC 4 – BẬT COUPON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5" y="1581523"/>
            <a:ext cx="11964113" cy="428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14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194594" y="146489"/>
            <a:ext cx="24224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SzPct val="25000"/>
            </a:pPr>
            <a:r>
              <a:rPr lang="en-US" sz="2800" b="1" kern="0" dirty="0" smtClean="0">
                <a:solidFill>
                  <a:schemeClr val="bg1"/>
                </a:solidFill>
                <a:latin typeface="Calibri" panose="020F0502020204030204" pitchFamily="34" charset="0"/>
                <a:ea typeface="Tiki Quicksand Bold"/>
                <a:cs typeface="Calibri" panose="020F0502020204030204" pitchFamily="34" charset="0"/>
                <a:rtl val="0"/>
              </a:rPr>
              <a:t>MỘT SỐ LƯU Ý</a:t>
            </a:r>
            <a:endParaRPr lang="en-US" sz="2800" b="1" kern="0" dirty="0">
              <a:solidFill>
                <a:schemeClr val="bg1"/>
              </a:solidFill>
              <a:latin typeface="Calibri" panose="020F0502020204030204" pitchFamily="34" charset="0"/>
              <a:ea typeface="Tiki Quicksand Bold"/>
              <a:cs typeface="Calibri" panose="020F0502020204030204" pitchFamily="34" charset="0"/>
              <a:rtl val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65309" y="4798798"/>
            <a:ext cx="2872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1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Giá </a:t>
            </a:r>
            <a:r>
              <a:rPr lang="vi-VN" sz="1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trị coupon sẽ được </a:t>
            </a:r>
            <a:r>
              <a:rPr lang="en-US" sz="1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hệ</a:t>
            </a:r>
            <a:r>
              <a:rPr lang="en-US" sz="1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thống</a:t>
            </a:r>
            <a:r>
              <a:rPr lang="en-US" sz="1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tự</a:t>
            </a:r>
            <a:r>
              <a:rPr lang="en-US" sz="1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động</a:t>
            </a:r>
            <a:r>
              <a:rPr lang="en-US" sz="1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trừ </a:t>
            </a:r>
            <a:r>
              <a:rPr lang="vi-VN" sz="1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trực tiếp trên giá bán của seller. Doanh thu/Phí/ Lợi nhuận được </a:t>
            </a:r>
            <a:r>
              <a:rPr lang="vi-VN" sz="1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tính </a:t>
            </a:r>
            <a:r>
              <a:rPr lang="vi-VN" sz="1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trên giá bán đã giảm khi áp dụng </a:t>
            </a:r>
            <a:r>
              <a:rPr lang="vi-VN" sz="1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coupon</a:t>
            </a:r>
            <a:r>
              <a:rPr lang="en-US" sz="1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vi-VN" sz="12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719667" y="1388533"/>
            <a:ext cx="2548467" cy="2548467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802003" y="1447690"/>
            <a:ext cx="2548467" cy="2548467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884339" y="1388533"/>
            <a:ext cx="2548467" cy="2548467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57867" y="1937093"/>
            <a:ext cx="20658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3</a:t>
            </a:r>
            <a:endParaRPr lang="en-US" sz="96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7518" y="1598425"/>
            <a:ext cx="1822107" cy="18221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603" y="1719188"/>
            <a:ext cx="1787565" cy="17875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67833" y="4171548"/>
            <a:ext cx="225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Thời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gian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áp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dụng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Coupon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tối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đa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3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tháng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25318" y="4171548"/>
            <a:ext cx="225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Chi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phí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Coupon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tính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cho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Nhà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Bán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Hàng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884339" y="4063826"/>
            <a:ext cx="2701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Tên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Coupon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không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chứa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thông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tin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nhạy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cảm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không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phù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hợp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thuần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phong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mỹ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tục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84339" y="4798798"/>
            <a:ext cx="2701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Tiki</a:t>
            </a:r>
            <a:r>
              <a:rPr lang="en-US" sz="1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en-US" sz="1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quyền</a:t>
            </a:r>
            <a:r>
              <a:rPr lang="en-US" sz="1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tắt</a:t>
            </a:r>
            <a:r>
              <a:rPr lang="en-US" sz="1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sz="1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Coupon </a:t>
            </a:r>
            <a:r>
              <a:rPr lang="en-US" sz="1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không</a:t>
            </a:r>
            <a:r>
              <a:rPr lang="en-US" sz="1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phù</a:t>
            </a:r>
            <a:r>
              <a:rPr lang="en-US" sz="1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hợp</a:t>
            </a:r>
            <a:r>
              <a:rPr lang="en-US" sz="1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mà</a:t>
            </a:r>
            <a:r>
              <a:rPr lang="en-US" sz="1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không</a:t>
            </a:r>
            <a:r>
              <a:rPr lang="en-US" sz="1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cần</a:t>
            </a:r>
            <a:r>
              <a:rPr lang="en-US" sz="1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thông</a:t>
            </a:r>
            <a:r>
              <a:rPr lang="en-US" sz="1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báo</a:t>
            </a:r>
            <a:r>
              <a:rPr lang="en-US" sz="1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với</a:t>
            </a:r>
            <a:r>
              <a:rPr lang="en-US" sz="1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Nhà</a:t>
            </a:r>
            <a:r>
              <a:rPr lang="en-US" sz="1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Bán</a:t>
            </a:r>
            <a:r>
              <a:rPr lang="en-US" sz="12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Hàng</a:t>
            </a:r>
            <a:endParaRPr lang="vi-VN" sz="12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44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object 43"/>
          <p:cNvSpPr txBox="1">
            <a:spLocks/>
          </p:cNvSpPr>
          <p:nvPr/>
        </p:nvSpPr>
        <p:spPr>
          <a:xfrm>
            <a:off x="2285036" y="167656"/>
            <a:ext cx="7423740" cy="50462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12065" rIns="0" bIns="0" rtlCol="0" anchor="ctr" anchorCtr="0">
            <a:sp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Tiki Quicksand Bold"/>
                <a:ea typeface="Tiki Quicksand Bold"/>
                <a:cs typeface="Tiki Quicksand Bold"/>
                <a:sym typeface="Arial"/>
                <a:rtl val="0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342857" marR="0" indent="-12665" algn="ctr" rtl="0">
              <a:spcBef>
                <a:spcPts val="0"/>
              </a:spcBef>
              <a:spcAft>
                <a:spcPts val="0"/>
              </a:spcAft>
              <a:defRPr/>
            </a:lvl6pPr>
            <a:lvl7pPr marL="685715" marR="0" indent="-12631" algn="ctr" rtl="0">
              <a:spcBef>
                <a:spcPts val="0"/>
              </a:spcBef>
              <a:spcAft>
                <a:spcPts val="0"/>
              </a:spcAft>
              <a:defRPr/>
            </a:lvl7pPr>
            <a:lvl8pPr marL="1028573" marR="0" indent="-12597" algn="ctr" rtl="0">
              <a:spcBef>
                <a:spcPts val="0"/>
              </a:spcBef>
              <a:spcAft>
                <a:spcPts val="0"/>
              </a:spcAft>
              <a:defRPr/>
            </a:lvl8pPr>
            <a:lvl9pPr marL="1371430" marR="0" indent="-12563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pPr marL="12700" algn="l">
              <a:spcBef>
                <a:spcPts val="95"/>
              </a:spcBef>
            </a:pPr>
            <a:r>
              <a:rPr lang="en-US" sz="3200" b="1" kern="0" spc="-5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PHƯƠNG THỨC LIÊN HỆ</a:t>
            </a:r>
            <a:endParaRPr lang="en-US" sz="3200" b="1" kern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07" y="2775472"/>
            <a:ext cx="837572" cy="837572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07" y="4228579"/>
            <a:ext cx="837572" cy="837572"/>
          </a:xfrm>
          <a:prstGeom prst="rect">
            <a:avLst/>
          </a:prstGeom>
        </p:spPr>
      </p:pic>
      <p:sp>
        <p:nvSpPr>
          <p:cNvPr id="58" name="Rectangle 57"/>
          <p:cNvSpPr/>
          <p:nvPr/>
        </p:nvSpPr>
        <p:spPr>
          <a:xfrm>
            <a:off x="2108678" y="2833093"/>
            <a:ext cx="4838737" cy="67235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Hotline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1900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6034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108677" y="4292973"/>
            <a:ext cx="4838737" cy="686407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 </a:t>
            </a:r>
            <a:r>
              <a:rPr lang="en-US" sz="28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partnersupport@tiki.vn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19" y="5667295"/>
            <a:ext cx="1169349" cy="116934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108678" y="5976698"/>
            <a:ext cx="6138014" cy="56417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Facebook </a:t>
            </a:r>
            <a:r>
              <a:rPr lang="en-US" sz="2400" u="sng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Cộng</a:t>
            </a:r>
            <a:r>
              <a:rPr lang="en-US" sz="24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 </a:t>
            </a:r>
            <a:r>
              <a:rPr lang="en-US" sz="2400" u="sng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Đồng</a:t>
            </a:r>
            <a:r>
              <a:rPr lang="en-US" sz="24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 </a:t>
            </a:r>
            <a:r>
              <a:rPr lang="en-US" sz="2400" u="sng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Nhà</a:t>
            </a:r>
            <a:r>
              <a:rPr lang="en-US" sz="24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 </a:t>
            </a:r>
            <a:r>
              <a:rPr lang="en-US" sz="2400" u="sng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Bán</a:t>
            </a:r>
            <a:r>
              <a:rPr lang="en-US" sz="2400" u="sng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 </a:t>
            </a:r>
            <a:r>
              <a:rPr lang="en-US" sz="2400" u="sng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Hàng  </a:t>
            </a:r>
            <a:r>
              <a:rPr lang="en-US" sz="24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Tiki.vn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08678" y="1175720"/>
            <a:ext cx="6482948" cy="88555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Website </a:t>
            </a:r>
            <a:r>
              <a:rPr lang="en-US" sz="28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7" invalidUrl="https:///"/>
              </a:rPr>
              <a:t>https://</a:t>
            </a:r>
            <a:r>
              <a:rPr lang="en-US" sz="28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university.tiki.vn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07" y="1205645"/>
            <a:ext cx="837572" cy="837572"/>
          </a:xfrm>
          <a:prstGeom prst="rect">
            <a:avLst/>
          </a:prstGeom>
        </p:spPr>
      </p:pic>
      <p:sp>
        <p:nvSpPr>
          <p:cNvPr id="14" name="object 42"/>
          <p:cNvSpPr/>
          <p:nvPr/>
        </p:nvSpPr>
        <p:spPr>
          <a:xfrm>
            <a:off x="0" y="6467"/>
            <a:ext cx="12192000" cy="71475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00" b="1" dirty="0">
              <a:solidFill>
                <a:srgbClr val="00B0F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10673" y="-94134"/>
            <a:ext cx="3560287" cy="96465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 THỨC LIÊN HỆ</a:t>
            </a:r>
            <a:endParaRPr lang="en-US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0EC322A-5E11-48DB-9E3E-DEAA20D9267D}"/>
              </a:ext>
            </a:extLst>
          </p:cNvPr>
          <p:cNvSpPr/>
          <p:nvPr/>
        </p:nvSpPr>
        <p:spPr>
          <a:xfrm>
            <a:off x="0" y="230735"/>
            <a:ext cx="1375873" cy="441545"/>
          </a:xfrm>
          <a:prstGeom prst="rect">
            <a:avLst/>
          </a:prstGeom>
          <a:solidFill>
            <a:srgbClr val="02B3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8826CB40-A321-4175-91CC-AF7319252D0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05" y="34363"/>
            <a:ext cx="707662" cy="70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37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3222</TotalTime>
  <Words>379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Segoe UI</vt:lpstr>
      <vt:lpstr>Tahoma</vt:lpstr>
      <vt:lpstr>Tiki Quicksand Bold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Dao. Hoang Ngoc Ca</dc:creator>
  <cp:lastModifiedBy>Hang. Nguyen Thuy</cp:lastModifiedBy>
  <cp:revision>1192</cp:revision>
  <dcterms:created xsi:type="dcterms:W3CDTF">2016-05-30T10:29:03Z</dcterms:created>
  <dcterms:modified xsi:type="dcterms:W3CDTF">2019-05-10T02:20:34Z</dcterms:modified>
</cp:coreProperties>
</file>